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7" r:id="rId7"/>
    <p:sldId id="266" r:id="rId8"/>
    <p:sldId id="265" r:id="rId9"/>
    <p:sldId id="264" r:id="rId10"/>
    <p:sldId id="263" r:id="rId11"/>
    <p:sldId id="270" r:id="rId12"/>
    <p:sldId id="269" r:id="rId13"/>
    <p:sldId id="268" r:id="rId14"/>
    <p:sldId id="271" r:id="rId15"/>
    <p:sldId id="273" r:id="rId16"/>
    <p:sldId id="272" r:id="rId17"/>
    <p:sldId id="274" r:id="rId18"/>
    <p:sldId id="25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CC87DE-C5A6-4382-B6E1-4F659576D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7BB69FB-E3A8-418D-9924-E6DB6B5CC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A0F42C-E791-45BF-86B8-303EE13E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794F5B1-0C68-4ACB-B16F-86D4A1A4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7A253D6-E8BC-4FA3-BDF5-FC3B4B72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680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8E5B9B-BDDC-46EF-B9D2-E2B5BC36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2920590-BEE8-4690-A81D-5EAF20B9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9095C2-B656-42CB-BF6F-41315A19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510E5F2-F417-4290-A916-0DE9A751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F08788-1218-4B1C-AA3D-A7960A78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836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E001191-01F6-4DD8-953F-77171C4B8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346AD87-17D4-4133-A3C5-0DB8A55AA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AAEF4D-862C-4523-B66F-6005CCC0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37451E-C55C-42C3-A0CD-CC93D15B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58584F-0178-4E8C-93A0-896BE24D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60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A67B40-8E6C-4457-A671-216F6632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A50B50C-684E-4077-8BD2-73A9EF4F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E703E6A-4736-48EB-B3B4-68670BA6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F44D9B4-4C10-4164-B43E-36997CEE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B7D4D53-1C78-45BC-B8D5-53DAB9FB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238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23F182-8991-421C-9BCB-D0FE90F5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A174DA0-4891-4ED8-98DE-958436B04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274800C-D4B4-41B0-8A29-2BC7FBBE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B2A844-5D6B-462A-8CC5-749D5982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152304-C984-4818-973E-B450044F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26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AB7336-9EBB-4AE1-A3FB-289A2357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39D881E-4559-453E-944C-77DA5DA6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EBE7467-3EDF-4561-8E68-DC10957D7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D021044-4BF4-4274-942C-F66204FC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8190249-D1B5-46E5-980D-ED3A2E1E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A26D71D-0975-490D-BE09-D434C776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94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4D60F1-EEF6-4878-AB4B-9D9C243E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7D952B0-F485-4C71-BC7D-A9AE8F90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0A94129-81FC-47D8-8E26-E8D28B187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4073EC2-CFA1-447A-BD7B-CD2E3B338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2326338-935F-4094-8097-AAA99742F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15912AF-A146-4BC9-AF64-9B5CD0EA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4E789BE5-2287-4A47-B82A-8AB9EED6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D647F35-A403-47F2-BC61-3FD7032F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58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6859B6-29AB-4977-81D3-1C3A49F6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1443CD0-8BB2-4C2B-AA52-3179F2BE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580E9AD-9B29-4809-9C64-B6270981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A785E88-2734-4213-BCF5-135692D7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945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DAABE26-B5A3-4379-A13B-97EE026C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17C7DE8-DB2D-45A9-B244-CC720393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2297014-AD65-450F-B31C-60325EF6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13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6F6252-0933-41C9-9095-01513291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8ADE6A5-DF4D-47EA-AAD2-4FD3011B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35CF0D2-9BF2-4073-9B65-3FD6F876A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34CD8C1-F0A8-4B2D-8DE8-FC7300AC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4178A75-4F08-4B9C-A6D2-398BFA18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172E253-5684-4B84-9AE6-5B34E43A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361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F32BFB-B21A-48C9-AA6A-CE061E40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1F7144C-503B-4240-9215-1FCCFFA1D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909FA9F-C999-41A8-A87C-17A0AA91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C19B30-737B-40A7-B780-BEAEBCC6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462F76F-EB40-424F-A93D-2C710B8E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6536D71-B131-459B-9495-31CEBCED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67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90823C9-D5DB-44E2-8269-18492F90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F1506D-B86A-4FB3-9D2C-BE5017F1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EA1BEEE-F2F6-4023-AF35-A348821C7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B08A-FC35-4C6F-8AE0-EEFBC1B8AF8A}" type="datetimeFigureOut">
              <a:rPr lang="pt-BR" smtClean="0"/>
              <a:pPr/>
              <a:t>01/02/2019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A9A06E-710D-4222-9C57-F846861FE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509F83-FF33-42BD-A959-142B6DFD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A4CF-86BE-4DFA-BD2D-4E3D6786DF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79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isemaq@abimaq.org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497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383723" y="933616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91620" y="185279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Myriad Pro Light SemiExt" panose="020B0405030403020204" pitchFamily="34" charset="0"/>
              </a:rPr>
              <a:t>Banner no palco do Evento</a:t>
            </a:r>
          </a:p>
          <a:p>
            <a:endParaRPr lang="pt-BR" b="1" dirty="0" smtClean="0">
              <a:latin typeface="Myriad Pro Light SemiExt" panose="020B0405030403020204" pitchFamily="34" charset="0"/>
            </a:endParaRPr>
          </a:p>
          <a:p>
            <a:r>
              <a:rPr lang="pt-BR" dirty="0" smtClean="0">
                <a:latin typeface="Myriad Pro Light SemiExt" panose="020B0405030403020204" pitchFamily="34" charset="0"/>
              </a:rPr>
              <a:t>Logo da empresa em 2 banners como este que ficarão expostos no palco do evento.</a:t>
            </a:r>
            <a:endParaRPr lang="pt-BR" dirty="0">
              <a:latin typeface="Myriad Pro Light SemiExt" panose="020B0405030403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 l="26325" t="20847" r="25618" b="6678"/>
          <a:stretch>
            <a:fillRect/>
          </a:stretch>
        </p:blipFill>
        <p:spPr bwMode="auto">
          <a:xfrm>
            <a:off x="8921876" y="2537104"/>
            <a:ext cx="3270123" cy="33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34145" y="4662234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Myriad Pro Light SemiExt" panose="020B0405030403020204" pitchFamily="34" charset="0"/>
              </a:rPr>
              <a:t>E-mail Marketing</a:t>
            </a:r>
          </a:p>
          <a:p>
            <a:endParaRPr lang="pt-BR" b="1" dirty="0" smtClean="0">
              <a:latin typeface="Myriad Pro Light SemiExt" panose="020B0405030403020204" pitchFamily="34" charset="0"/>
            </a:endParaRPr>
          </a:p>
          <a:p>
            <a:r>
              <a:rPr lang="pt-BR" dirty="0" smtClean="0">
                <a:latin typeface="Myriad Pro Light SemiExt" panose="020B0405030403020204" pitchFamily="34" charset="0"/>
              </a:rPr>
              <a:t>Será enviado para Associados ABIMAQ, ABNT, Mailing FUNDACENTRO, Empresários e Autoridades</a:t>
            </a:r>
            <a:endParaRPr lang="pt-BR" dirty="0"/>
          </a:p>
        </p:txBody>
      </p:sp>
      <p:pic>
        <p:nvPicPr>
          <p:cNvPr id="1026" name="Picture 2" descr="\\172.16.20.7\e\DTEC\SISEMAQ\2º SISEMAQ - 2018\banner-moc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57" y="1761986"/>
            <a:ext cx="1829600" cy="2953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985" y="2305234"/>
            <a:ext cx="96841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Myriad Pro Light SemiExt" panose="020B0405030403020204" pitchFamily="34" charset="0"/>
              </a:rPr>
              <a:t>Tenha sua marca associada a um grande evento em Segurança de Máquinas.</a:t>
            </a:r>
          </a:p>
          <a:p>
            <a:endParaRPr lang="pt-BR" sz="2000" dirty="0" smtClean="0">
              <a:latin typeface="Myriad Pro Light SemiExt" panose="020B04050304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Myriad Pro Light SemiExt" panose="020B0405030403020204" pitchFamily="34" charset="0"/>
              </a:rPr>
              <a:t>Exposição para um público influente e tomador de decisão;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Myriad Pro Light SemiExt" panose="020B0405030403020204" pitchFamily="34" charset="0"/>
              </a:rPr>
              <a:t>Associação da marca/empresa ao tema;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Myriad Pro Light SemiExt" panose="020B0405030403020204" pitchFamily="34" charset="0"/>
              </a:rPr>
              <a:t>Característica de positividade do evento.</a:t>
            </a:r>
            <a:endParaRPr lang="pt-BR" sz="2000" dirty="0">
              <a:latin typeface="Myriad Pro Light SemiExt" panose="020B0405030403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295587" y="900566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262537" y="955651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B45D289-F189-45D4-AE91-0BF3F0748A49}"/>
              </a:ext>
            </a:extLst>
          </p:cNvPr>
          <p:cNvSpPr/>
          <p:nvPr/>
        </p:nvSpPr>
        <p:spPr>
          <a:xfrm>
            <a:off x="4270094" y="1814637"/>
            <a:ext cx="3647663" cy="795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Myriad Pro Light SemiExt" panose="020B0405030403020204" pitchFamily="34" charset="0"/>
              </a:rPr>
              <a:t>BRONZE – R$ </a:t>
            </a: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Myriad Pro Light SemiExt" panose="020B0405030403020204" pitchFamily="34" charset="0"/>
              </a:rPr>
              <a:t>2.000,00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748" y="3198118"/>
            <a:ext cx="8466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Digital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E-mail </a:t>
            </a:r>
            <a:r>
              <a:rPr lang="pt-BR" sz="1600" i="1" dirty="0" smtClean="0">
                <a:latin typeface="Myriad Pro Light SemiExt" panose="020B0405030403020204" pitchFamily="34" charset="0"/>
              </a:rPr>
              <a:t>marketing</a:t>
            </a:r>
          </a:p>
          <a:p>
            <a:pPr marL="342900" lvl="8" indent="-342900"/>
            <a:endParaRPr lang="pt-BR" sz="1600" i="1" dirty="0">
              <a:latin typeface="Myriad Pro Light SemiExt" panose="020B0405030403020204" pitchFamily="34" charset="0"/>
            </a:endParaRPr>
          </a:p>
          <a:p>
            <a:r>
              <a:rPr lang="pt-BR" sz="1600" b="1" dirty="0"/>
              <a:t>Seminário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dirty="0"/>
              <a:t> </a:t>
            </a:r>
            <a:r>
              <a:rPr lang="pt-BR" sz="1600" i="1" dirty="0">
                <a:latin typeface="Myriad Pro Light SemiExt" panose="020B0405030403020204" pitchFamily="34" charset="0"/>
              </a:rPr>
              <a:t>Logo da empresa em 2 banners que ficarão expostos no palco do evento.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 Logo da empresa na programação impressa que será entregue aos participantes do Seminário</a:t>
            </a:r>
            <a:r>
              <a:rPr lang="pt-BR" sz="1600" dirty="0">
                <a:latin typeface="Myriad Pro Light SemiExt" panose="020B0405030403020204" pitchFamily="34" charset="0"/>
              </a:rPr>
              <a:t>.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600" dirty="0">
                <a:latin typeface="Myriad Pro Light SemiExt" panose="020B0405030403020204" pitchFamily="34" charset="0"/>
              </a:rPr>
              <a:t> </a:t>
            </a:r>
            <a:r>
              <a:rPr lang="pt-BR" sz="1600" i="1" dirty="0">
                <a:latin typeface="Myriad Pro Light SemiExt" panose="020B0405030403020204" pitchFamily="34" charset="0"/>
              </a:rPr>
              <a:t>Disponibilização de 1 folder na recepção do evento.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4280" y="3252405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Digital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E-mail marketing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altLang="pt-BR" sz="1600" i="1" dirty="0">
                <a:latin typeface="Myriad Pro Light SemiExt" panose="020B0405030403020204" pitchFamily="34" charset="0"/>
              </a:rPr>
              <a:t>Newsletter ABIMAQ </a:t>
            </a:r>
            <a:r>
              <a:rPr lang="pt-BR" altLang="pt-BR" sz="1600" i="1" dirty="0" smtClean="0">
                <a:latin typeface="Myriad Pro Light SemiExt" panose="020B0405030403020204" pitchFamily="34" charset="0"/>
              </a:rPr>
              <a:t>Comunica</a:t>
            </a:r>
          </a:p>
          <a:p>
            <a:pPr indent="-342900"/>
            <a:endParaRPr lang="pt-BR" altLang="pt-BR" sz="1600" i="1" dirty="0">
              <a:latin typeface="Myriad Pro Light SemiExt" panose="020B0405030403020204" pitchFamily="34" charset="0"/>
            </a:endParaRPr>
          </a:p>
          <a:p>
            <a:r>
              <a:rPr lang="pt-BR" sz="1600" b="1" dirty="0"/>
              <a:t>Seminário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Logo da empresa em 2 banners que ficarão expostos no palco do evento.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Logo da empresa na programação impressa que será entregue aos participantes do Seminário.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2 lugares para participação no Seminário, previamente inscrito. 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Disponibilização de 1 folder na recepção do evento.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582026" y="944634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B45D289-F189-45D4-AE91-0BF3F0748A49}"/>
              </a:ext>
            </a:extLst>
          </p:cNvPr>
          <p:cNvSpPr/>
          <p:nvPr/>
        </p:nvSpPr>
        <p:spPr>
          <a:xfrm>
            <a:off x="4001375" y="1868923"/>
            <a:ext cx="3647663" cy="795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Myriad Pro Light SemiExt" panose="020B0405030403020204" pitchFamily="34" charset="0"/>
              </a:rPr>
              <a:t>PRATA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Myriad Pro Light SemiExt" panose="020B0405030403020204" pitchFamily="34" charset="0"/>
              </a:rPr>
              <a:t>– R$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latin typeface="Myriad Pro Light SemiExt" panose="020B0405030403020204" pitchFamily="34" charset="0"/>
              </a:rPr>
              <a:t>3.000,00</a:t>
            </a:r>
            <a:endParaRPr lang="pt-BR" sz="2400" dirty="0">
              <a:solidFill>
                <a:schemeClr val="bg1">
                  <a:lumMod val="95000"/>
                </a:schemeClr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482874" y="933618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3263" y="2799122"/>
            <a:ext cx="10691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Digital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E-mail marketing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altLang="pt-BR" sz="1600" i="1" dirty="0">
                <a:latin typeface="Myriad Pro Light SemiExt" panose="020B0405030403020204" pitchFamily="34" charset="0"/>
              </a:rPr>
              <a:t>Newsletter ABIMAQ Comunica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Banner Rotativo no Site da </a:t>
            </a:r>
            <a:r>
              <a:rPr lang="pt-BR" sz="1600" i="1" dirty="0" smtClean="0">
                <a:latin typeface="Myriad Pro Light SemiExt" panose="020B0405030403020204" pitchFamily="34" charset="0"/>
              </a:rPr>
              <a:t>ABIMAQ</a:t>
            </a:r>
          </a:p>
          <a:p>
            <a:pPr indent="-342900"/>
            <a:endParaRPr lang="pt-BR" sz="1600" i="1" dirty="0">
              <a:latin typeface="Myriad Pro Light SemiExt" panose="020B0405030403020204" pitchFamily="34" charset="0"/>
            </a:endParaRPr>
          </a:p>
          <a:p>
            <a:r>
              <a:rPr lang="pt-BR" sz="1600" b="1" dirty="0"/>
              <a:t>Seminário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Logo da empresa em 2 banners que ficarão expostos no palco do evento. </a:t>
            </a:r>
          </a:p>
          <a:p>
            <a:pPr marL="0" lvl="8"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Logo da empresa na programação impressa que será entregue aos participantes do Seminário.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 smtClean="0">
                <a:latin typeface="Myriad Pro Light SemiExt" panose="020B0405030403020204" pitchFamily="34" charset="0"/>
              </a:rPr>
              <a:t>3 </a:t>
            </a:r>
            <a:r>
              <a:rPr lang="pt-BR" sz="1600" i="1" dirty="0">
                <a:latin typeface="Myriad Pro Light SemiExt" panose="020B0405030403020204" pitchFamily="34" charset="0"/>
              </a:rPr>
              <a:t>lugares para participação no Seminário, previamente inscrito. 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Disponibilização de 1 folder na recepção do evento.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>
                <a:latin typeface="Myriad Pro Light SemiExt" panose="020B0405030403020204" pitchFamily="34" charset="0"/>
              </a:rPr>
              <a:t>Disponibilização de 1 folder para adicionar na pasta que será entregue aos participantes. </a:t>
            </a:r>
          </a:p>
          <a:p>
            <a:pPr indent="-342900">
              <a:buFont typeface="Wingdings" pitchFamily="2" charset="2"/>
              <a:buChar char="ü"/>
            </a:pPr>
            <a:r>
              <a:rPr lang="pt-BR" sz="1600" i="1" dirty="0" err="1">
                <a:latin typeface="Myriad Pro Light SemiExt" panose="020B0405030403020204" pitchFamily="34" charset="0"/>
              </a:rPr>
              <a:t>Mailling</a:t>
            </a:r>
            <a:r>
              <a:rPr lang="pt-BR" sz="1600" i="1" dirty="0">
                <a:latin typeface="Myriad Pro Light SemiExt" panose="020B0405030403020204" pitchFamily="34" charset="0"/>
              </a:rPr>
              <a:t> dos participantes do evento.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B45D289-F189-45D4-AE91-0BF3F0748A49}"/>
              </a:ext>
            </a:extLst>
          </p:cNvPr>
          <p:cNvSpPr/>
          <p:nvPr/>
        </p:nvSpPr>
        <p:spPr>
          <a:xfrm>
            <a:off x="3736971" y="1758755"/>
            <a:ext cx="3647663" cy="795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2400" dirty="0" smtClean="0">
                <a:solidFill>
                  <a:srgbClr val="FFFF00"/>
                </a:solidFill>
                <a:latin typeface="Myriad Pro Light SemiExt" panose="020B0405030403020204" pitchFamily="34" charset="0"/>
              </a:rPr>
              <a:t>OURO </a:t>
            </a:r>
            <a:r>
              <a:rPr lang="pt-BR" sz="2400" dirty="0">
                <a:solidFill>
                  <a:srgbClr val="FFFF00"/>
                </a:solidFill>
                <a:latin typeface="Myriad Pro Light SemiExt" panose="020B0405030403020204" pitchFamily="34" charset="0"/>
              </a:rPr>
              <a:t>– R$ </a:t>
            </a:r>
            <a:r>
              <a:rPr lang="pt-BR" sz="2400" dirty="0" smtClean="0">
                <a:solidFill>
                  <a:srgbClr val="FFFF00"/>
                </a:solidFill>
                <a:latin typeface="Myriad Pro Light SemiExt" panose="020B0405030403020204" pitchFamily="34" charset="0"/>
              </a:rPr>
              <a:t>5.000,00</a:t>
            </a:r>
            <a:endParaRPr lang="pt-BR" sz="2400" dirty="0">
              <a:solidFill>
                <a:srgbClr val="FFFF00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802364" y="911583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8560" y="2909289"/>
            <a:ext cx="89289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393939"/>
                </a:solidFill>
              </a:rPr>
              <a:t> </a:t>
            </a:r>
            <a:r>
              <a:rPr lang="pt-BR" sz="1400" b="1" dirty="0"/>
              <a:t>Digital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E-mail marketing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Banner Rotativo no Site da ABIMAQ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altLang="pt-BR" sz="1400" i="1" dirty="0">
                <a:latin typeface="Myriad Pro Light SemiExt" panose="020B0405030403020204" pitchFamily="34" charset="0"/>
              </a:rPr>
              <a:t>Newsletter ABIMAQ </a:t>
            </a:r>
            <a:r>
              <a:rPr lang="pt-BR" altLang="pt-BR" sz="1400" i="1" dirty="0" smtClean="0">
                <a:latin typeface="Myriad Pro Light SemiExt" panose="020B0405030403020204" pitchFamily="34" charset="0"/>
              </a:rPr>
              <a:t>Comunica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altLang="pt-BR" sz="1400" i="1" dirty="0">
              <a:latin typeface="Myriad Pro Light SemiExt" panose="020B0405030403020204" pitchFamily="34" charset="0"/>
            </a:endParaRPr>
          </a:p>
          <a:p>
            <a:r>
              <a:rPr lang="pt-BR" sz="1400" b="1" dirty="0"/>
              <a:t>Seminário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Logo da empresa em 2 banners que ficarão expostos no palco do evento. 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Logo da empresa na programação impressa que será entregue aos participantes do Seminário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4 lugares para participação no Seminário, previamente inscrito. 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Disponibilização de 1 folder para adicionar na pasta que será entregue aos participantes</a:t>
            </a:r>
            <a:r>
              <a:rPr lang="pt-BR" sz="1400" i="1" dirty="0" smtClean="0">
                <a:latin typeface="Myriad Pro Light SemiExt" panose="020B0405030403020204" pitchFamily="34" charset="0"/>
              </a:rPr>
              <a:t>.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400" i="1" dirty="0" smtClean="0">
                <a:latin typeface="Myriad Pro Light SemiExt" panose="020B0405030403020204" pitchFamily="34" charset="0"/>
              </a:rPr>
              <a:t>Disponibilização de 1 folder na recepção do evento.</a:t>
            </a:r>
            <a:endParaRPr lang="pt-BR" sz="1400" dirty="0"/>
          </a:p>
          <a:p>
            <a:pPr indent="-342900">
              <a:buFont typeface="Wingdings" pitchFamily="2" charset="2"/>
              <a:buChar char="ü"/>
            </a:pPr>
            <a:r>
              <a:rPr lang="pt-BR" sz="1400" i="1" dirty="0" err="1">
                <a:latin typeface="Myriad Pro Light SemiExt" panose="020B0405030403020204" pitchFamily="34" charset="0"/>
              </a:rPr>
              <a:t>Mailling</a:t>
            </a:r>
            <a:r>
              <a:rPr lang="pt-BR" sz="1400" i="1" dirty="0">
                <a:latin typeface="Myriad Pro Light SemiExt" panose="020B0405030403020204" pitchFamily="34" charset="0"/>
              </a:rPr>
              <a:t> dos participantes do evento.</a:t>
            </a:r>
          </a:p>
          <a:p>
            <a:pPr marL="342900" lvl="8" indent="-342900">
              <a:buFont typeface="Wingdings" pitchFamily="2" charset="2"/>
              <a:buChar char="ü"/>
            </a:pPr>
            <a:r>
              <a:rPr lang="pt-BR" sz="1400" i="1" dirty="0">
                <a:latin typeface="Myriad Pro Light SemiExt" panose="020B0405030403020204" pitchFamily="34" charset="0"/>
              </a:rPr>
              <a:t>Espaço disponível para montagem do </a:t>
            </a:r>
            <a:r>
              <a:rPr lang="pt-BR" sz="1400" i="1" dirty="0" err="1">
                <a:latin typeface="Myriad Pro Light SemiExt" panose="020B0405030403020204" pitchFamily="34" charset="0"/>
              </a:rPr>
              <a:t>ShowRoom</a:t>
            </a:r>
            <a:r>
              <a:rPr lang="pt-BR" sz="1400" i="1" dirty="0">
                <a:latin typeface="Myriad Pro Light SemiExt" panose="020B0405030403020204" pitchFamily="34" charset="0"/>
              </a:rPr>
              <a:t> (o espaço contém uma mesa para expor o equipamento e um suporte para banner)</a:t>
            </a:r>
          </a:p>
          <a:p>
            <a:pPr>
              <a:buFont typeface="Wingdings" pitchFamily="2" charset="2"/>
              <a:buChar char="ü"/>
            </a:pPr>
            <a:endParaRPr lang="pt-BR" sz="1400" i="1" dirty="0">
              <a:latin typeface="Myriad Pro Light SemiExt" panose="020B0405030403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7B45D289-F189-45D4-AE91-0BF3F0748A49}"/>
              </a:ext>
            </a:extLst>
          </p:cNvPr>
          <p:cNvSpPr/>
          <p:nvPr/>
        </p:nvSpPr>
        <p:spPr>
          <a:xfrm>
            <a:off x="3825106" y="1835873"/>
            <a:ext cx="3816424" cy="7959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Light SemiExt" panose="020B0405030403020204" pitchFamily="34" charset="0"/>
              </a:rPr>
              <a:t>DIAMANTE </a:t>
            </a:r>
            <a:r>
              <a:rPr lang="pt-B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Light SemiExt" panose="020B0405030403020204" pitchFamily="34" charset="0"/>
              </a:rPr>
              <a:t>– R$ </a:t>
            </a: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yriad Pro Light SemiExt" panose="020B0405030403020204" pitchFamily="34" charset="0"/>
              </a:rPr>
              <a:t>6.500,00</a:t>
            </a:r>
            <a:endParaRPr lang="pt-BR" sz="2400" dirty="0">
              <a:solidFill>
                <a:schemeClr val="accent1">
                  <a:lumMod val="20000"/>
                  <a:lumOff val="80000"/>
                </a:schemeClr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923549" y="955650"/>
            <a:ext cx="577313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E6925AB-4F9B-4948-A372-52C2EEE653DD}"/>
              </a:ext>
            </a:extLst>
          </p:cNvPr>
          <p:cNvSpPr txBox="1">
            <a:spLocks/>
          </p:cNvSpPr>
          <p:nvPr/>
        </p:nvSpPr>
        <p:spPr>
          <a:xfrm>
            <a:off x="1039624" y="2278140"/>
            <a:ext cx="9371315" cy="30534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Forma de Pagamento: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O pagamento se dará em uma única parcela no valor da cota escolhida que deverá ser pago até 25/01/19, por meio de Boleto Bancário.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Condições de Patrocínio: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A inclusão das logos dos patrocinadores nos materiais dependerá da data de contratação da cota, já que os materiais possuem períodos certos para produção.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dirty="0" smtClean="0">
              <a:latin typeface="Myriad Pro Light SemiExt" panose="020B0405030403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Evento: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 smtClean="0">
                <a:latin typeface="Myriad Pro Light SemiExt" panose="020B0405030403020204" pitchFamily="34" charset="0"/>
              </a:rPr>
              <a:t>R$ 80,00 Associados ABIMAQ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R$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 120,00 Não Associados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163386" y="966668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E6925AB-4F9B-4948-A372-52C2EEE653DD}"/>
              </a:ext>
            </a:extLst>
          </p:cNvPr>
          <p:cNvSpPr txBox="1">
            <a:spLocks/>
          </p:cNvSpPr>
          <p:nvPr/>
        </p:nvSpPr>
        <p:spPr>
          <a:xfrm>
            <a:off x="1826933" y="2096761"/>
            <a:ext cx="4608511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Adriana da Hora Santos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+55 11 5582-6332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47413" y="2096761"/>
            <a:ext cx="42484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 dirty="0" smtClean="0">
                <a:latin typeface="Myriad Pro Light SemiExt" panose="020B0405030403020204" pitchFamily="34" charset="0"/>
              </a:rPr>
              <a:t>Felipe Borges da Silva</a:t>
            </a:r>
          </a:p>
          <a:p>
            <a:pPr algn="ctr">
              <a:spcBef>
                <a:spcPct val="20000"/>
              </a:spcBef>
            </a:pPr>
            <a:r>
              <a:rPr lang="pt-BR" dirty="0" smtClean="0">
                <a:latin typeface="Myriad Pro Light SemiExt" panose="020B0405030403020204" pitchFamily="34" charset="0"/>
              </a:rPr>
              <a:t>+55 11 5582-5713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44057" y="4905073"/>
            <a:ext cx="5875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Myriad Pro Light SemiExt" panose="020B0405030403020204" pitchFamily="34" charset="0"/>
              </a:rPr>
              <a:t>Garanta já a sua participação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3954920" y="30691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Myriad Pro Light SemiExt" panose="020B0405030403020204" pitchFamily="34" charset="0"/>
              </a:rPr>
              <a:t>Gisele Machado</a:t>
            </a:r>
          </a:p>
          <a:p>
            <a:pPr algn="ctr"/>
            <a:r>
              <a:rPr lang="pt-BR" dirty="0" smtClean="0">
                <a:latin typeface="Myriad Pro Light SemiExt" panose="020B0405030403020204" pitchFamily="34" charset="0"/>
              </a:rPr>
              <a:t>+55 11 5582-6313</a:t>
            </a:r>
            <a:endParaRPr lang="pt-BR" dirty="0">
              <a:latin typeface="Myriad Pro Light SemiExt" panose="020B04050304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52234" y="4058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Myriad Pro Light SemiExt" panose="020B0405030403020204" pitchFamily="34" charset="0"/>
                <a:hlinkClick r:id="rId3"/>
              </a:rPr>
              <a:t>sisemaq@abimaq.org.br</a:t>
            </a:r>
            <a:r>
              <a:rPr lang="pt-BR" b="1" dirty="0" smtClean="0">
                <a:latin typeface="Myriad Pro Light SemiExt" panose="020B0405030403020204" pitchFamily="34" charset="0"/>
              </a:rPr>
              <a:t>  </a:t>
            </a:r>
            <a:endParaRPr lang="pt-BR" dirty="0"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87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2598" y="1580095"/>
            <a:ext cx="321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  <a:latin typeface="Myriad Pro Light SemiExt" panose="020B0405030403020204" pitchFamily="34" charset="0"/>
              </a:rPr>
              <a:t>MÍDIA KIT</a:t>
            </a:r>
            <a:endParaRPr lang="pt-B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045" y="2732223"/>
            <a:ext cx="101465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2º Seminário Internacional de Segurança de Máquinas -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SISEMAQ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9820" y="3125314"/>
            <a:ext cx="9441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8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Segurança Funcional</a:t>
            </a:r>
            <a:r>
              <a:rPr kumimoji="0" lang="pt-BR" sz="2800" b="1" i="0" u="sng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2220" y="4158392"/>
            <a:ext cx="94414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Evento: 18 e 19 de Março em São Paulo/SP – ABIMAQ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21 e 22 de Março em Joinville/SC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–  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1243039" y="1098870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O Evento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E6925AB-4F9B-4948-A372-52C2EEE653DD}"/>
              </a:ext>
            </a:extLst>
          </p:cNvPr>
          <p:cNvSpPr txBox="1">
            <a:spLocks/>
          </p:cNvSpPr>
          <p:nvPr/>
        </p:nvSpPr>
        <p:spPr>
          <a:xfrm>
            <a:off x="1118337" y="2164456"/>
            <a:ext cx="10449374" cy="1408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000" dirty="0" smtClean="0">
                <a:latin typeface="Myriad Pro Light SemiExt" panose="020B0405030403020204" pitchFamily="34" charset="0"/>
              </a:rPr>
              <a:t>O SISEMAQ (Seminário Internacional de Segurança de Máquinas) é um evento dedicado a fabricantes de máquinas, usuários, auditores fiscais, professores e estudantes de engenharia e o Ministério Público do Trabalho, e tem como objetivo discutir as iniciativas em segurança de máquinas e destacar segurança funcional, ausência de riscos e danos físicos a saúde de pessoas tanto direta quanto indiretamente que poderia ser causado por uma máquina ou sistema, fornecer uma visão geral sobre algumas normas internacionais de segurança de máquinas e sua aplicação. Essas normas fornecem aos fabricantes de máquinas as regras básicas para o projeto de máquinas seguras. O seminário tem como objetivo transmitir aos participantes o conhecimento básico dessas normas e seu uso na área industrial. O seminário também mostra exemplos práticos de aplicação. Os palestrantes que fornecem informações como especialistas envolvidos na segurança das máquinas de padronização.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339654" y="933618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1º SISEMAQ - 2017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pic>
        <p:nvPicPr>
          <p:cNvPr id="3" name="Imagem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50" y="1751682"/>
            <a:ext cx="3967144" cy="21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149" y="3751352"/>
            <a:ext cx="3647655" cy="263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AE6925AB-4F9B-4948-A372-52C2EEE653DD}"/>
              </a:ext>
            </a:extLst>
          </p:cNvPr>
          <p:cNvSpPr txBox="1">
            <a:spLocks/>
          </p:cNvSpPr>
          <p:nvPr/>
        </p:nvSpPr>
        <p:spPr>
          <a:xfrm>
            <a:off x="5949109" y="2649198"/>
            <a:ext cx="5805889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1º SISEMAQ Abril de 2017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ABIMAQ - São Paulo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Data: 03/04/2017 a 05/04/2017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Mais de 260 participantes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Realização - ABIMAQ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Patrocinado por 16 empresa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s;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00533" y="1901975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Myriad Pro Light SemiExt" panose="020B0405030403020204" pitchFamily="34" charset="0"/>
              </a:rPr>
              <a:t>Histórico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4162508" y="437859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1º SISEMAQ - 2017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36632" y="1257089"/>
            <a:ext cx="103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yriad Pro Light SemiExt" panose="020B0405030403020204" pitchFamily="34" charset="0"/>
              </a:rPr>
              <a:t>FOTOS </a:t>
            </a:r>
            <a:endParaRPr lang="pt-BR" b="1" dirty="0"/>
          </a:p>
        </p:txBody>
      </p:sp>
      <p:pic>
        <p:nvPicPr>
          <p:cNvPr id="9" name="Imagem 8" descr="D:\Sisemac_05_04\Sisemac_3dia116.jpg"/>
          <p:cNvPicPr/>
          <p:nvPr/>
        </p:nvPicPr>
        <p:blipFill>
          <a:blip r:embed="rId3" cstate="print"/>
          <a:srcRect l="9459" b="32258"/>
          <a:stretch>
            <a:fillRect/>
          </a:stretch>
        </p:blipFill>
        <p:spPr bwMode="auto">
          <a:xfrm>
            <a:off x="322730" y="1312173"/>
            <a:ext cx="3389954" cy="24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\\172.16.20.7\e\DTEC\SISEMAQ\1º SISEMAQ - 2017\PÓS EVENTO\Fotos\Sisemac_2dia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740" y="1322024"/>
            <a:ext cx="3882673" cy="2291509"/>
          </a:xfrm>
          <a:prstGeom prst="rect">
            <a:avLst/>
          </a:prstGeom>
          <a:noFill/>
        </p:spPr>
      </p:pic>
      <p:pic>
        <p:nvPicPr>
          <p:cNvPr id="11" name="Imagem 10" descr="D:\Sisemac03_04\Sisemac_1dia0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208" y="1806766"/>
            <a:ext cx="3457269" cy="28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D:\Sisemac03_04\Sisemac_1dia0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680" y="3951248"/>
            <a:ext cx="3478089" cy="22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D:\Sisemac_04_04\Sisemac_2dia0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04820" y="3874130"/>
            <a:ext cx="1773908" cy="20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D:\Sisemac03_04\Sisemac_1dia1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6723" y="3844888"/>
            <a:ext cx="1972019" cy="211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172.16.20.7\e\DTEC\SISEMAQ\1º SISEMAQ - 2017\PÓS EVENTO\Fotos\IMG_20170502_164249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675" y="1680043"/>
            <a:ext cx="4752528" cy="3933366"/>
          </a:xfrm>
          <a:prstGeom prst="rect">
            <a:avLst/>
          </a:prstGeom>
          <a:noFill/>
        </p:spPr>
      </p:pic>
      <p:pic>
        <p:nvPicPr>
          <p:cNvPr id="3" name="Picture 4" descr="\\172.16.20.7\e\DTEC\SISEMAQ\1º SISEMAQ - 2017\PÓS EVENTO\Fotos\IMG_20170502_155022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219" y="1103979"/>
            <a:ext cx="3744416" cy="2647445"/>
          </a:xfrm>
          <a:prstGeom prst="rect">
            <a:avLst/>
          </a:prstGeom>
          <a:noFill/>
        </p:spPr>
      </p:pic>
      <p:pic>
        <p:nvPicPr>
          <p:cNvPr id="4" name="Picture 5" descr="\\172.16.20.7\e\DTEC\SISEMAQ\1º SISEMAQ - 2017\PÓS EVENTO\Fotos\IMG_20170502_164146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219" y="3840283"/>
            <a:ext cx="3771387" cy="190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681178" y="867516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1º SISEMAQ - 2017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18238" y="105878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Myriad Pro Light SemiExt" panose="020B0405030403020204" pitchFamily="34" charset="0"/>
              </a:rPr>
              <a:t>DIVULGAÇÃO 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 l="26325" t="20847" r="25618" b="6678"/>
          <a:stretch>
            <a:fillRect/>
          </a:stretch>
        </p:blipFill>
        <p:spPr bwMode="auto">
          <a:xfrm>
            <a:off x="753185" y="1659602"/>
            <a:ext cx="2584925" cy="398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96303" y="5738838"/>
            <a:ext cx="178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E-mail Marketing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57781" y="4755947"/>
            <a:ext cx="138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Site </a:t>
            </a:r>
            <a:r>
              <a:rPr lang="pt-BR" dirty="0" smtClean="0"/>
              <a:t>IPDMAQ</a:t>
            </a:r>
            <a:endParaRPr lang="pt-BR" dirty="0"/>
          </a:p>
        </p:txBody>
      </p:sp>
      <p:pic>
        <p:nvPicPr>
          <p:cNvPr id="7" name="Imagem 6" descr="C:\Users\adrianas\Desktop\Fotos 2017\Sisemaq\unname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114" y="3500353"/>
            <a:ext cx="3594356" cy="23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adrianas\Desktop\Sisemaq\PÓS EVENTO\Banner_portal_check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4178" y="1229945"/>
            <a:ext cx="4010140" cy="23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620527" y="2231353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Site da ABIMAQ</a:t>
            </a: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adrianas\Desktop\Fotos 2017\Sisemaq\unnamed 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672" y="1829389"/>
            <a:ext cx="3831862" cy="36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4" cstate="print"/>
          <a:srcRect l="33748" t="16384" r="33404" b="9040"/>
          <a:stretch>
            <a:fillRect/>
          </a:stretch>
        </p:blipFill>
        <p:spPr bwMode="auto">
          <a:xfrm>
            <a:off x="1288974" y="980501"/>
            <a:ext cx="4825388" cy="476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7408152" y="5651148"/>
            <a:ext cx="1584325" cy="36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Redes Sociais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22767" y="5795164"/>
            <a:ext cx="1158211" cy="36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Informaq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45243" y="1929118"/>
            <a:ext cx="7383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2º Seminário Internacional de Segurança de Máquinas -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SISEMAQ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E6925AB-4F9B-4948-A372-52C2EEE653DD}"/>
              </a:ext>
            </a:extLst>
          </p:cNvPr>
          <p:cNvSpPr txBox="1">
            <a:spLocks/>
          </p:cNvSpPr>
          <p:nvPr/>
        </p:nvSpPr>
        <p:spPr>
          <a:xfrm>
            <a:off x="472654" y="3269329"/>
            <a:ext cx="6840760" cy="328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O logotipo do patrocinador será incluso nos materiais de comunicação do evento.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8ED21797-E95A-47D9-BE7E-5DFB4B56D079}"/>
              </a:ext>
            </a:extLst>
          </p:cNvPr>
          <p:cNvSpPr txBox="1">
            <a:spLocks/>
          </p:cNvSpPr>
          <p:nvPr/>
        </p:nvSpPr>
        <p:spPr>
          <a:xfrm>
            <a:off x="472654" y="3701377"/>
            <a:ext cx="669674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latin typeface="Myriad Pro Light SemiExt" panose="020B0405030403020204" pitchFamily="34" charset="0"/>
              </a:rPr>
              <a:t>A comunicação contará com as seguintes peças: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="" xmlns:a16="http://schemas.microsoft.com/office/drawing/2014/main" id="{C917F080-0751-4723-B7D0-50CBF26217C7}"/>
              </a:ext>
            </a:extLst>
          </p:cNvPr>
          <p:cNvSpPr txBox="1">
            <a:spLocks/>
          </p:cNvSpPr>
          <p:nvPr/>
        </p:nvSpPr>
        <p:spPr>
          <a:xfrm>
            <a:off x="500757" y="4017612"/>
            <a:ext cx="665911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Myriad Pro Light SemiExt" panose="020B0405030403020204" pitchFamily="34" charset="0"/>
              </a:rPr>
              <a:t>2 Banners no palco do </a:t>
            </a:r>
            <a:r>
              <a:rPr lang="pt-BR" sz="1600" dirty="0" smtClean="0">
                <a:latin typeface="Myriad Pro Light SemiExt" panose="020B0405030403020204" pitchFamily="34" charset="0"/>
              </a:rPr>
              <a:t>Evento</a:t>
            </a:r>
          </a:p>
          <a:p>
            <a:r>
              <a:rPr lang="pt-BR" sz="1600" dirty="0" smtClean="0">
                <a:latin typeface="Myriad Pro Light SemiExt" panose="020B0405030403020204" pitchFamily="34" charset="0"/>
              </a:rPr>
              <a:t>E-mail Marketing ABIMAQ</a:t>
            </a:r>
          </a:p>
          <a:p>
            <a:r>
              <a:rPr lang="pt-BR" sz="1600" dirty="0" smtClean="0">
                <a:latin typeface="Myriad Pro Light SemiExt" panose="020B0405030403020204" pitchFamily="34" charset="0"/>
              </a:rPr>
              <a:t>Banner Rotativo no Site da ABIMAQ, IPDMAQ e ABNT</a:t>
            </a:r>
          </a:p>
          <a:p>
            <a:r>
              <a:rPr lang="pt-BR" altLang="pt-BR" sz="1600" dirty="0" smtClean="0">
                <a:latin typeface="Myriad Pro Light SemiExt" panose="020B0405030403020204" pitchFamily="34" charset="0"/>
              </a:rPr>
              <a:t>Newsletter ABIMAQ Comunica</a:t>
            </a:r>
          </a:p>
          <a:p>
            <a:r>
              <a:rPr lang="pt-BR" altLang="pt-BR" sz="1600" dirty="0" err="1" smtClean="0">
                <a:latin typeface="Myriad Pro Light SemiExt" panose="020B0405030403020204" pitchFamily="34" charset="0"/>
              </a:rPr>
              <a:t>Informaq</a:t>
            </a:r>
            <a:r>
              <a:rPr lang="pt-BR" altLang="pt-BR" sz="1600" dirty="0" smtClean="0">
                <a:latin typeface="Myriad Pro Light SemiExt" panose="020B0405030403020204" pitchFamily="34" charset="0"/>
              </a:rPr>
              <a:t> </a:t>
            </a:r>
          </a:p>
          <a:p>
            <a:endParaRPr lang="pt-BR" sz="1600" dirty="0">
              <a:latin typeface="Myriad Pro Light SemiExt" panose="020B0405030403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E083AED7-243D-46BA-BE31-4E748FAEB611}"/>
              </a:ext>
            </a:extLst>
          </p:cNvPr>
          <p:cNvSpPr txBox="1">
            <a:spLocks/>
          </p:cNvSpPr>
          <p:nvPr/>
        </p:nvSpPr>
        <p:spPr>
          <a:xfrm>
            <a:off x="548975" y="878532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yriad Pro Light SemiExt" panose="020B0405030403020204" pitchFamily="34" charset="0"/>
                <a:ea typeface="+mn-ea"/>
                <a:cs typeface="+mn-cs"/>
              </a:rPr>
              <a:t>2º SISEMAQ - 2019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yriad Pro Light SemiExt" panose="020B0405030403020204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9655" y="2483944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Myriad Pro Light SemiExt" panose="020B0405030403020204" pitchFamily="34" charset="0"/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137711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722</Words>
  <Application>Microsoft Office PowerPoint</Application>
  <PresentationFormat>Personalizar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ABIMAQ - DEEV - Vinicius Andrade</dc:creator>
  <cp:lastModifiedBy>adrianas</cp:lastModifiedBy>
  <cp:revision>25</cp:revision>
  <dcterms:created xsi:type="dcterms:W3CDTF">2018-12-03T13:25:30Z</dcterms:created>
  <dcterms:modified xsi:type="dcterms:W3CDTF">2019-02-01T19:08:04Z</dcterms:modified>
</cp:coreProperties>
</file>